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9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BCD96-970B-4AC1-BD95-4BBCA4C6F2AE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C2431-5EFD-4BF6-8482-835142DF9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73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699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You can right click the mouse to see the pen features.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D092680E-7EDF-44BD-98E6-BD5E52975F80}" type="slidenum">
              <a:rPr lang="en-US"/>
              <a:pPr/>
              <a:t>6</a:t>
            </a:fld>
            <a:endParaRPr lang="en-US"/>
          </a:p>
        </p:txBody>
      </p:sp>
      <p:sp>
        <p:nvSpPr>
          <p:cNvPr id="1196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 362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-109" charset="-128"/>
            </a:endParaRPr>
          </a:p>
        </p:txBody>
      </p:sp>
      <p:sp>
        <p:nvSpPr>
          <p:cNvPr id="16388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DB1F033-3244-4CB4-8EEA-CA0A03D5C4C1}" type="slidenum">
              <a:rPr lang="da-DK" smtClean="0"/>
              <a:pPr/>
              <a:t>9</a:t>
            </a:fld>
            <a:endParaRPr lang="da-DK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lvl="0" indent="-228600">
              <a:buFont typeface="Arial" pitchFamily="34" charset="0"/>
              <a:buNone/>
            </a:pPr>
            <a:endParaRPr lang="en-US" sz="1200" b="0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7514A-54D4-4036-9B2F-784AF46E3F7A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5141-CD81-4C14-9BDE-1B42B613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35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7514A-54D4-4036-9B2F-784AF46E3F7A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5141-CD81-4C14-9BDE-1B42B613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38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7514A-54D4-4036-9B2F-784AF46E3F7A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5141-CD81-4C14-9BDE-1B42B613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60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 dirty="0"/>
            </a:lvl1pPr>
          </a:lstStyle>
          <a:p>
            <a:pPr>
              <a:defRPr/>
            </a:pPr>
            <a:endParaRPr lang="en-US">
              <a:solidFill>
                <a:srgbClr val="04617B"/>
              </a:solidFill>
            </a:endParaRPr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B9FF9-EAF8-44BC-B2E2-A67164B58AA0}" type="slidenum">
              <a:rPr lang="en-US">
                <a:solidFill>
                  <a:srgbClr val="04617B"/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srgbClr val="04617B"/>
                </a:solidFill>
              </a:rPr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223906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0346A-5238-43D1-8A52-2A91BD50F57D}" type="slidenum">
              <a:rPr lang="en-US">
                <a:solidFill>
                  <a:srgbClr val="04617B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824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BF5F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BF5F9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04752-C14A-4AFA-95A4-5B65A0B91313}" type="slidenum">
              <a:rPr lang="en-US">
                <a:solidFill>
                  <a:srgbClr val="DBF5F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272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7AFBC-0A46-4FB2-AE74-97C4357E0041}" type="slidenum">
              <a:rPr lang="en-US">
                <a:solidFill>
                  <a:srgbClr val="04617B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23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2F439-D7CC-404E-826C-A57BD27D2DCA}" type="slidenum">
              <a:rPr lang="en-US">
                <a:solidFill>
                  <a:srgbClr val="04617B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51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BBAE4-E954-42AB-B3CB-9E1B7D6EEA07}" type="slidenum">
              <a:rPr lang="en-US">
                <a:solidFill>
                  <a:srgbClr val="04617B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458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00377-9A60-4E76-B81E-C1F334D94B10}" type="slidenum">
              <a:rPr lang="en-US">
                <a:solidFill>
                  <a:srgbClr val="04617B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231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Isosceles Triangle 6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92044-1081-49A9-83A0-B7F5CC9ED477}" type="slidenum">
              <a:rPr lang="en-US">
                <a:solidFill>
                  <a:srgbClr val="04617B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655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7514A-54D4-4036-9B2F-784AF46E3F7A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5141-CD81-4C14-9BDE-1B42B613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67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20199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2E55B-DF69-434C-87F1-0F93B86890AE}" type="slidenum">
              <a:rPr lang="en-US">
                <a:solidFill>
                  <a:srgbClr val="04617B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018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Isosceles Triangle 4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66FA7-0491-410B-BA4C-50AF9EA92478}" type="slidenum">
              <a:rPr lang="en-US">
                <a:solidFill>
                  <a:srgbClr val="04617B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852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7514A-54D4-4036-9B2F-784AF46E3F7A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5141-CD81-4C14-9BDE-1B42B613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57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7514A-54D4-4036-9B2F-784AF46E3F7A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5141-CD81-4C14-9BDE-1B42B613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04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7514A-54D4-4036-9B2F-784AF46E3F7A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5141-CD81-4C14-9BDE-1B42B613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9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7514A-54D4-4036-9B2F-784AF46E3F7A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5141-CD81-4C14-9BDE-1B42B613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5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7514A-54D4-4036-9B2F-784AF46E3F7A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5141-CD81-4C14-9BDE-1B42B613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13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7514A-54D4-4036-9B2F-784AF46E3F7A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5141-CD81-4C14-9BDE-1B42B613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86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7514A-54D4-4036-9B2F-784AF46E3F7A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5141-CD81-4C14-9BDE-1B42B613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36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7514A-54D4-4036-9B2F-784AF46E3F7A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45141-CD81-4C14-9BDE-1B42B613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97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4617B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4617B"/>
              </a:solidFill>
              <a:latin typeface="Arial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EA173E-E645-4600-9997-74AFA4AAEF2C}" type="slidenum">
              <a:rPr lang="en-US" b="1">
                <a:solidFill>
                  <a:srgbClr val="04617B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4617B"/>
              </a:solidFill>
              <a:latin typeface="Arial" charset="0"/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244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fontAlgn="base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fontAlgn="base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fontAlgn="base">
        <a:spcBef>
          <a:spcPts val="400"/>
        </a:spcBef>
        <a:spcAft>
          <a:spcPct val="0"/>
        </a:spcAft>
        <a:buClr>
          <a:srgbClr val="008ABF"/>
        </a:buClr>
        <a:buSzPct val="70000"/>
        <a:buFont typeface="Wingdings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2.mp4"/><Relationship Id="rId7" Type="http://schemas.openxmlformats.org/officeDocument/2006/relationships/image" Target="../media/image11.jpe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8.xml"/><Relationship Id="rId4" Type="http://schemas.openxmlformats.org/officeDocument/2006/relationships/video" Target="../media/media2.mp4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Task 1(easy</a:t>
            </a:r>
            <a:r>
              <a:rPr lang="en-US" sz="2400" dirty="0">
                <a:solidFill>
                  <a:srgbClr val="FF0000"/>
                </a:solidFill>
              </a:rPr>
              <a:t>):  Try to remove the white background from these images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C0346A-5238-43D1-8A52-2A91BD50F57D}" type="slidenum">
              <a:rPr lang="en-US" smtClean="0">
                <a:solidFill>
                  <a:srgbClr val="04617B"/>
                </a:solidFill>
              </a:rPr>
              <a:pPr>
                <a:defRPr/>
              </a:pPr>
              <a:t>1</a:t>
            </a:fld>
            <a:endParaRPr lang="en-US" dirty="0">
              <a:solidFill>
                <a:srgbClr val="04617B"/>
              </a:solidFill>
            </a:endParaRPr>
          </a:p>
        </p:txBody>
      </p:sp>
      <p:pic>
        <p:nvPicPr>
          <p:cNvPr id="14338" name="Picture 2" descr="http://somethingyoushouldread.com/images/articles/old_sho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28575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nexternal.com/armynavy/images/600-Hot-Weather-Combat-Boot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7432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16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366E23-C4C1-453C-AA14-D9C90964C3DE}" type="slidenum">
              <a:rPr lang="en-US">
                <a:solidFill>
                  <a:srgbClr val="04617B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9221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-94817" y="5181600"/>
            <a:ext cx="5943600" cy="1149307"/>
          </a:xfrm>
        </p:spPr>
        <p:txBody>
          <a:bodyPr/>
          <a:lstStyle/>
          <a:p>
            <a:endParaRPr lang="en-US" sz="1400" dirty="0" smtClean="0">
              <a:latin typeface="Tahoma" pitchFamily="34" charset="0"/>
            </a:endParaRPr>
          </a:p>
          <a:p>
            <a:pPr>
              <a:buFontTx/>
              <a:buNone/>
            </a:pPr>
            <a:r>
              <a:rPr lang="en-US" sz="4400" dirty="0" smtClean="0"/>
              <a:t>Watch this video for tips.</a:t>
            </a:r>
          </a:p>
          <a:p>
            <a:pPr algn="ctr">
              <a:buFontTx/>
              <a:buNone/>
            </a:pPr>
            <a:endParaRPr lang="en-US" dirty="0" smtClean="0"/>
          </a:p>
        </p:txBody>
      </p:sp>
      <p:pic>
        <p:nvPicPr>
          <p:cNvPr id="18" name="video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57200" y="1219200"/>
            <a:ext cx="2797343" cy="2098007"/>
          </a:xfrm>
          <a:prstGeom prst="rect">
            <a:avLst/>
          </a:prstGeom>
          <a:blipFill rotWithShape="0">
            <a:blip r:embed="rId8"/>
            <a:stretch>
              <a:fillRect/>
            </a:stretch>
          </a:blipFill>
          <a:ln>
            <a:noFill/>
          </a:ln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0" y="32084"/>
            <a:ext cx="9296400" cy="164628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9pPr>
          </a:lstStyle>
          <a:p>
            <a:pPr eaLnBrk="0" hangingPunct="0"/>
            <a:r>
              <a:rPr lang="en-US" sz="2400" dirty="0">
                <a:solidFill>
                  <a:srgbClr val="FF0000"/>
                </a:solidFill>
              </a:rPr>
              <a:t>Task </a:t>
            </a:r>
            <a:r>
              <a:rPr lang="en-US" sz="2400" dirty="0" smtClean="0">
                <a:solidFill>
                  <a:srgbClr val="FF0000"/>
                </a:solidFill>
              </a:rPr>
              <a:t>10 (highly advanced) Make these two video clips play automatically when running the slide.  Start them at different points.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video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715000" y="1066800"/>
            <a:ext cx="2797343" cy="2098007"/>
          </a:xfrm>
          <a:prstGeom prst="rect">
            <a:avLst/>
          </a:prstGeom>
          <a:blipFill rotWithShape="0">
            <a:blip r:embed="rId8"/>
            <a:stretch>
              <a:fillRect/>
            </a:stretch>
          </a:blipFill>
          <a:ln>
            <a:noFill/>
          </a:ln>
        </p:spPr>
      </p:pic>
      <p:pic>
        <p:nvPicPr>
          <p:cNvPr id="2" name="Video Clips with PowerPoint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48783" y="3733800"/>
            <a:ext cx="2914217" cy="2185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" name="Straight Arrow Connector 4"/>
          <p:cNvCxnSpPr/>
          <p:nvPr/>
        </p:nvCxnSpPr>
        <p:spPr>
          <a:xfrm flipV="1">
            <a:off x="3657600" y="4660214"/>
            <a:ext cx="2057400" cy="74998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8194956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 fullScrn="1"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5CD6A6-23A0-4CB4-B136-1C963D177167}" type="slidenum">
              <a:rPr lang="en-US">
                <a:solidFill>
                  <a:srgbClr val="04617B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763000" cy="914400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Task 11(highly advanced</a:t>
            </a:r>
            <a:r>
              <a:rPr lang="en-US" sz="2400" dirty="0">
                <a:solidFill>
                  <a:srgbClr val="FF0000"/>
                </a:solidFill>
              </a:rPr>
              <a:t>):  </a:t>
            </a:r>
            <a:r>
              <a:rPr lang="en-US" sz="2400" dirty="0" smtClean="0">
                <a:solidFill>
                  <a:srgbClr val="FF0000"/>
                </a:solidFill>
              </a:rPr>
              <a:t>Link this image to a Google Earth file showing the location of your school.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serc.carleton.edu/images/sp/library/google_earth/google_earth_globe.v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0"/>
            <a:ext cx="3886200" cy="4034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80443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Task 2(easy):  Using the </a:t>
            </a:r>
            <a:r>
              <a:rPr lang="en-US" sz="2400" b="1" dirty="0" smtClean="0">
                <a:solidFill>
                  <a:srgbClr val="FF0000"/>
                </a:solidFill>
              </a:rPr>
              <a:t>Format Painter</a:t>
            </a:r>
            <a:r>
              <a:rPr lang="en-US" sz="2400" dirty="0" smtClean="0">
                <a:solidFill>
                  <a:srgbClr val="FF0000"/>
                </a:solidFill>
              </a:rPr>
              <a:t> tool duplicate the style of Image 1 onto the other images.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C0346A-5238-43D1-8A52-2A91BD50F57D}" type="slidenum">
              <a:rPr lang="en-US" smtClean="0">
                <a:solidFill>
                  <a:srgbClr val="04617B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4617B"/>
              </a:solidFill>
            </a:endParaRPr>
          </a:p>
        </p:txBody>
      </p:sp>
      <p:pic>
        <p:nvPicPr>
          <p:cNvPr id="14338" name="Picture 2" descr="http://somethingyoushouldread.com/images/articles/old_sho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2013810"/>
            <a:ext cx="1828800" cy="188489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127000" dist="127000" dir="8460000" algn="ctr">
              <a:srgbClr val="000000">
                <a:alpha val="23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14340" name="Picture 4" descr="http://www.nexternal.com/armynavy/images/600-Hot-Weather-Combat-Boot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20737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933341"/>
            <a:ext cx="1880460" cy="188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81150" y="2202078"/>
            <a:ext cx="1143000" cy="4616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 charset="0"/>
              </a:rPr>
              <a:t>Image 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b="1" dirty="0">
              <a:solidFill>
                <a:srgbClr val="FF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65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5943600" y="3581400"/>
            <a:ext cx="2133600" cy="213777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Task </a:t>
            </a:r>
            <a:r>
              <a:rPr lang="en-US" sz="2400" dirty="0" smtClean="0">
                <a:solidFill>
                  <a:srgbClr val="FF0000"/>
                </a:solidFill>
              </a:rPr>
              <a:t>3(intermediate):  </a:t>
            </a:r>
            <a:r>
              <a:rPr lang="en-US" sz="2400" dirty="0">
                <a:solidFill>
                  <a:srgbClr val="FF0000"/>
                </a:solidFill>
              </a:rPr>
              <a:t>Try </a:t>
            </a:r>
            <a:r>
              <a:rPr lang="en-US" sz="2400" dirty="0" smtClean="0">
                <a:solidFill>
                  <a:srgbClr val="FF0000"/>
                </a:solidFill>
              </a:rPr>
              <a:t> move Image </a:t>
            </a:r>
            <a:r>
              <a:rPr lang="en-US" sz="2400" dirty="0">
                <a:solidFill>
                  <a:srgbClr val="FF0000"/>
                </a:solidFill>
              </a:rPr>
              <a:t>1 </a:t>
            </a:r>
            <a:r>
              <a:rPr lang="en-US" sz="2400" dirty="0" smtClean="0">
                <a:solidFill>
                  <a:srgbClr val="FF0000"/>
                </a:solidFill>
              </a:rPr>
              <a:t>to the blue circle using animation.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C0346A-5238-43D1-8A52-2A91BD50F57D}" type="slidenum">
              <a:rPr lang="en-US" smtClean="0">
                <a:solidFill>
                  <a:srgbClr val="04617B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9700" y="1295400"/>
            <a:ext cx="1143000" cy="4616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Bookman Old Style"/>
              </a:rPr>
              <a:t>Image 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b="1" dirty="0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14400" y="1757065"/>
            <a:ext cx="2133600" cy="213777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27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9EAA8-3AAA-4B5C-A0F6-A5E73AB6A584}" type="slidenum">
              <a:rPr lang="en-US">
                <a:solidFill>
                  <a:srgbClr val="04617B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04617B"/>
              </a:solidFill>
            </a:endParaRPr>
          </a:p>
        </p:txBody>
      </p:sp>
      <p:pic>
        <p:nvPicPr>
          <p:cNvPr id="10243" name="Picture 2" descr="http://forensics.rice.edu/images/online_activities/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1200"/>
            <a:ext cx="447675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http://forensics.rice.edu/images/online_activities/modifi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250" y="1981200"/>
            <a:ext cx="447675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Task 4(easy</a:t>
            </a:r>
            <a:r>
              <a:rPr lang="en-US" sz="2400" dirty="0">
                <a:solidFill>
                  <a:srgbClr val="FF0000"/>
                </a:solidFill>
              </a:rPr>
              <a:t>):  Try to draw on the images with the Pen tool</a:t>
            </a:r>
            <a:r>
              <a:rPr lang="en-US" sz="2400" dirty="0" smtClean="0">
                <a:solidFill>
                  <a:srgbClr val="FF0000"/>
                </a:solidFill>
              </a:rPr>
              <a:t>. Circle the 5 differences.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1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Task 5(intermediate):  Try to create </a:t>
            </a:r>
            <a:r>
              <a:rPr lang="en-US" sz="2400" dirty="0" smtClean="0">
                <a:solidFill>
                  <a:srgbClr val="FF0000"/>
                </a:solidFill>
              </a:rPr>
              <a:t>animated triggers </a:t>
            </a:r>
            <a:r>
              <a:rPr lang="en-US" sz="2400" dirty="0">
                <a:solidFill>
                  <a:srgbClr val="FF0000"/>
                </a:solidFill>
              </a:rPr>
              <a:t>with the </a:t>
            </a:r>
            <a:r>
              <a:rPr lang="en-US" sz="2400" dirty="0" smtClean="0">
                <a:solidFill>
                  <a:srgbClr val="FF0000"/>
                </a:solidFill>
              </a:rPr>
              <a:t>2 images </a:t>
            </a:r>
            <a:r>
              <a:rPr lang="en-US" sz="2400" dirty="0">
                <a:solidFill>
                  <a:srgbClr val="FF0000"/>
                </a:solidFill>
              </a:rPr>
              <a:t>below</a:t>
            </a:r>
            <a:r>
              <a:rPr lang="en-US" sz="2400" dirty="0" smtClean="0">
                <a:solidFill>
                  <a:srgbClr val="FF0000"/>
                </a:solidFill>
              </a:rPr>
              <a:t>.  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90600" y="1385887"/>
            <a:ext cx="7315200" cy="3590925"/>
            <a:chOff x="990600" y="1385887"/>
            <a:chExt cx="7315200" cy="3590925"/>
          </a:xfrm>
        </p:grpSpPr>
        <p:sp>
          <p:nvSpPr>
            <p:cNvPr id="2" name="Rectangle 1"/>
            <p:cNvSpPr/>
            <p:nvPr/>
          </p:nvSpPr>
          <p:spPr>
            <a:xfrm>
              <a:off x="990600" y="1385887"/>
              <a:ext cx="3810000" cy="359092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48200" y="1385887"/>
              <a:ext cx="3657600" cy="3590925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prstClr val="white"/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00" y="1385887"/>
            <a:ext cx="3810000" cy="469107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rgbClr val="04617B"/>
                </a:solidFill>
                <a:effectLst/>
                <a:latin typeface="Bookman Old Style"/>
              </a:rPr>
              <a:t>Three Dimensional </a:t>
            </a:r>
            <a:r>
              <a:rPr lang="en-US" sz="2400" dirty="0" smtClean="0">
                <a:solidFill>
                  <a:srgbClr val="04617B"/>
                </a:solidFill>
                <a:effectLst/>
                <a:latin typeface="Bookman Old Style"/>
              </a:rPr>
              <a:t> </a:t>
            </a:r>
            <a:endParaRPr lang="en-US" sz="2400" dirty="0">
              <a:solidFill>
                <a:srgbClr val="04617B"/>
              </a:solidFill>
              <a:effectLst/>
              <a:latin typeface="Bookman Old Style"/>
            </a:endParaRPr>
          </a:p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95800" y="1385887"/>
            <a:ext cx="3505200" cy="366713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rgbClr val="04617B"/>
                </a:solidFill>
                <a:effectLst/>
                <a:latin typeface="Bookman Old Style"/>
              </a:rPr>
              <a:t>Two </a:t>
            </a:r>
            <a:r>
              <a:rPr lang="en-US" sz="2400" dirty="0" smtClean="0">
                <a:solidFill>
                  <a:srgbClr val="04617B"/>
                </a:solidFill>
                <a:effectLst/>
                <a:latin typeface="Bookman Old Style"/>
              </a:rPr>
              <a:t>Dimensional</a:t>
            </a:r>
            <a:endParaRPr lang="en-US" sz="2400" b="0" dirty="0">
              <a:solidFill>
                <a:srgbClr val="04617B"/>
              </a:solidFill>
              <a:effectLst/>
              <a:latin typeface="Bookman Old Style"/>
            </a:endParaRPr>
          </a:p>
        </p:txBody>
      </p:sp>
      <p:sp>
        <p:nvSpPr>
          <p:cNvPr id="16" name="Rounded Rectangle 15" title="1"/>
          <p:cNvSpPr/>
          <p:nvPr/>
        </p:nvSpPr>
        <p:spPr>
          <a:xfrm>
            <a:off x="1143000" y="5105400"/>
            <a:ext cx="1463040" cy="1058546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Rounded Rectangle 18"/>
          <p:cNvSpPr/>
          <p:nvPr/>
        </p:nvSpPr>
        <p:spPr>
          <a:xfrm>
            <a:off x="6477000" y="5089386"/>
            <a:ext cx="1463040" cy="1060704"/>
          </a:xfrm>
          <a:prstGeom prst="roundRect">
            <a:avLst>
              <a:gd name="adj" fmla="val 10000"/>
            </a:avLst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22279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990600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Task 6(intermediate</a:t>
            </a:r>
            <a:r>
              <a:rPr lang="en-US" sz="2400" dirty="0">
                <a:solidFill>
                  <a:srgbClr val="FF0000"/>
                </a:solidFill>
              </a:rPr>
              <a:t>):  </a:t>
            </a:r>
            <a:r>
              <a:rPr lang="en-US" sz="2400" dirty="0" smtClean="0">
                <a:solidFill>
                  <a:srgbClr val="FF0000"/>
                </a:solidFill>
              </a:rPr>
              <a:t>Change </a:t>
            </a:r>
            <a:r>
              <a:rPr lang="en-US" sz="2400" dirty="0">
                <a:solidFill>
                  <a:srgbClr val="FF0000"/>
                </a:solidFill>
              </a:rPr>
              <a:t>the bulleted list into a graphic organizer using SmartArt.</a:t>
            </a:r>
          </a:p>
        </p:txBody>
      </p:sp>
      <p:sp>
        <p:nvSpPr>
          <p:cNvPr id="1195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8229600" cy="333756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dirty="0" smtClean="0"/>
              <a:t>Identification </a:t>
            </a:r>
            <a:r>
              <a:rPr lang="en-US" dirty="0"/>
              <a:t>of Footwear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Elimination of Footwear 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Participation of suspect in crime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Location of Impressions</a:t>
            </a:r>
          </a:p>
          <a:p>
            <a:pPr marL="274638" lvl="1" indent="0">
              <a:lnSpc>
                <a:spcPct val="90000"/>
              </a:lnSpc>
              <a:buNone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7289" y="1322962"/>
            <a:ext cx="88392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638" lv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9DD9"/>
              </a:buClr>
              <a:buSzPct val="76000"/>
            </a:pPr>
            <a:r>
              <a:rPr lang="en-US" sz="2300" b="1" dirty="0">
                <a:solidFill>
                  <a:srgbClr val="04617B"/>
                </a:solidFill>
              </a:rPr>
              <a:t>The following information may be obtained from footwear impressions:</a:t>
            </a:r>
          </a:p>
        </p:txBody>
      </p:sp>
    </p:spTree>
    <p:extLst>
      <p:ext uri="{BB962C8B-B14F-4D97-AF65-F5344CB8AC3E}">
        <p14:creationId xmlns:p14="http://schemas.microsoft.com/office/powerpoint/2010/main" val="119476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5CD6A6-23A0-4CB4-B136-1C963D177167}" type="slidenum">
              <a:rPr lang="en-US">
                <a:solidFill>
                  <a:srgbClr val="04617B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763000" cy="914400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Task 7(advanced</a:t>
            </a:r>
            <a:r>
              <a:rPr lang="en-US" sz="2400" dirty="0">
                <a:solidFill>
                  <a:srgbClr val="FF0000"/>
                </a:solidFill>
              </a:rPr>
              <a:t>):  </a:t>
            </a:r>
            <a:r>
              <a:rPr lang="en-US" sz="2400" dirty="0" smtClean="0">
                <a:solidFill>
                  <a:srgbClr val="FF0000"/>
                </a:solidFill>
              </a:rPr>
              <a:t>Insert </a:t>
            </a:r>
            <a:r>
              <a:rPr lang="en-US" sz="2400" u="sng" dirty="0" smtClean="0">
                <a:solidFill>
                  <a:srgbClr val="FF0000"/>
                </a:solidFill>
              </a:rPr>
              <a:t>any</a:t>
            </a:r>
            <a:r>
              <a:rPr lang="en-US" sz="2400" dirty="0" smtClean="0">
                <a:solidFill>
                  <a:srgbClr val="FF0000"/>
                </a:solidFill>
              </a:rPr>
              <a:t> video from YouTube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0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5CD6A6-23A0-4CB4-B136-1C963D177167}" type="slidenum">
              <a:rPr lang="en-US">
                <a:solidFill>
                  <a:srgbClr val="04617B"/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676400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Task 8(advanced</a:t>
            </a:r>
            <a:r>
              <a:rPr lang="en-US" sz="2400" dirty="0">
                <a:solidFill>
                  <a:srgbClr val="FF0000"/>
                </a:solidFill>
              </a:rPr>
              <a:t>):  (1) </a:t>
            </a:r>
            <a:r>
              <a:rPr lang="en-US" sz="2400" dirty="0" smtClean="0">
                <a:solidFill>
                  <a:srgbClr val="FF0000"/>
                </a:solidFill>
              </a:rPr>
              <a:t>Copy and paste the video from slide 7 into this slide. (2)</a:t>
            </a:r>
            <a:r>
              <a:rPr lang="en-US" sz="2400" u="sng" dirty="0" smtClean="0">
                <a:solidFill>
                  <a:srgbClr val="FF0000"/>
                </a:solidFill>
              </a:rPr>
              <a:t>Trim</a:t>
            </a:r>
            <a:r>
              <a:rPr lang="en-US" sz="2400" dirty="0" smtClean="0">
                <a:solidFill>
                  <a:srgbClr val="FF0000"/>
                </a:solidFill>
              </a:rPr>
              <a:t> the video </a:t>
            </a:r>
            <a:r>
              <a:rPr lang="en-US" sz="2400" dirty="0">
                <a:solidFill>
                  <a:srgbClr val="FF0000"/>
                </a:solidFill>
              </a:rPr>
              <a:t>to 30 seconds, (2) Change the first frame that is </a:t>
            </a:r>
            <a:r>
              <a:rPr lang="en-US" sz="2400" dirty="0" smtClean="0">
                <a:solidFill>
                  <a:srgbClr val="FF0000"/>
                </a:solidFill>
              </a:rPr>
              <a:t>viewed using a </a:t>
            </a:r>
            <a:r>
              <a:rPr lang="en-US" sz="2400" u="sng" dirty="0" smtClean="0">
                <a:solidFill>
                  <a:srgbClr val="FF0000"/>
                </a:solidFill>
              </a:rPr>
              <a:t>Poster Frame</a:t>
            </a:r>
            <a:r>
              <a:rPr lang="en-US" sz="2400" dirty="0" smtClean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3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35"/>
          <p:cNvSpPr>
            <a:spLocks noChangeArrowheads="1"/>
          </p:cNvSpPr>
          <p:nvPr/>
        </p:nvSpPr>
        <p:spPr bwMode="auto">
          <a:xfrm>
            <a:off x="276225" y="3502025"/>
            <a:ext cx="8366125" cy="320675"/>
          </a:xfrm>
          <a:prstGeom prst="rect">
            <a:avLst/>
          </a:prstGeom>
          <a:gradFill rotWithShape="1">
            <a:gsLst>
              <a:gs pos="0">
                <a:schemeClr val="accent1">
                  <a:lumMod val="10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Calibri" pitchFamily="-111" charset="0"/>
            </a:endParaRPr>
          </a:p>
        </p:txBody>
      </p:sp>
      <p:grpSp>
        <p:nvGrpSpPr>
          <p:cNvPr id="5123" name="Gruppe 107"/>
          <p:cNvGrpSpPr>
            <a:grpSpLocks/>
          </p:cNvGrpSpPr>
          <p:nvPr/>
        </p:nvGrpSpPr>
        <p:grpSpPr bwMode="auto">
          <a:xfrm>
            <a:off x="266700" y="3201988"/>
            <a:ext cx="8582025" cy="457200"/>
            <a:chOff x="282575" y="3461036"/>
            <a:chExt cx="8582155" cy="457200"/>
          </a:xfrm>
        </p:grpSpPr>
        <p:sp>
          <p:nvSpPr>
            <p:cNvPr id="5147" name="Pentagon 104"/>
            <p:cNvSpPr>
              <a:spLocks noChangeArrowheads="1"/>
            </p:cNvSpPr>
            <p:nvPr/>
          </p:nvSpPr>
          <p:spPr bwMode="auto">
            <a:xfrm>
              <a:off x="7370870" y="3461036"/>
              <a:ext cx="1457347" cy="457200"/>
            </a:xfrm>
            <a:prstGeom prst="homePlate">
              <a:avLst>
                <a:gd name="adj" fmla="val 40317"/>
              </a:avLst>
            </a:prstGeom>
            <a:solidFill>
              <a:schemeClr val="bg2">
                <a:lumMod val="90000"/>
              </a:schemeClr>
            </a:solidFill>
            <a:ln w="19050">
              <a:solidFill>
                <a:srgbClr val="92D050"/>
              </a:solidFill>
              <a:round/>
              <a:headEnd/>
              <a:tailEnd/>
            </a:ln>
          </p:spPr>
          <p:txBody>
            <a:bodyPr anchor="ctr"/>
            <a:lstStyle/>
            <a:p>
              <a:pPr indent="-342900" algn="ctr" defTabSz="914400">
                <a:buFont typeface="Calibri" pitchFamily="-111" charset="0"/>
                <a:buAutoNum type="arabicPeriod"/>
              </a:pPr>
              <a:endParaRPr lang="en-US" noProof="1">
                <a:latin typeface="Calibri" pitchFamily="-111" charset="0"/>
              </a:endParaRPr>
            </a:p>
          </p:txBody>
        </p:sp>
        <p:grpSp>
          <p:nvGrpSpPr>
            <p:cNvPr id="5148" name="Gruppe 62"/>
            <p:cNvGrpSpPr>
              <a:grpSpLocks/>
            </p:cNvGrpSpPr>
            <p:nvPr/>
          </p:nvGrpSpPr>
          <p:grpSpPr bwMode="auto">
            <a:xfrm>
              <a:off x="282575" y="3461036"/>
              <a:ext cx="7213730" cy="457200"/>
              <a:chOff x="282575" y="3462341"/>
              <a:chExt cx="7213730" cy="457200"/>
            </a:xfrm>
          </p:grpSpPr>
          <p:grpSp>
            <p:nvGrpSpPr>
              <p:cNvPr id="5150" name="Gruppe 75"/>
              <p:cNvGrpSpPr>
                <a:grpSpLocks/>
              </p:cNvGrpSpPr>
              <p:nvPr/>
            </p:nvGrpSpPr>
            <p:grpSpPr bwMode="auto">
              <a:xfrm>
                <a:off x="282575" y="3462341"/>
                <a:ext cx="7080380" cy="457200"/>
                <a:chOff x="272143" y="2949958"/>
                <a:chExt cx="8556211" cy="457921"/>
              </a:xfrm>
            </p:grpSpPr>
            <p:sp>
              <p:nvSpPr>
                <p:cNvPr id="5156" name="Rectangle 445"/>
                <p:cNvSpPr>
                  <a:spLocks noChangeArrowheads="1"/>
                </p:cNvSpPr>
                <p:nvPr/>
              </p:nvSpPr>
              <p:spPr bwMode="auto">
                <a:xfrm>
                  <a:off x="1985299" y="2949958"/>
                  <a:ext cx="1707400" cy="457921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solidFill>
                    <a:srgbClr val="92D05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indent="-342900" algn="ctr">
                    <a:buFont typeface="Calibri" pitchFamily="-111" charset="0"/>
                    <a:buAutoNum type="arabicPeriod"/>
                  </a:pPr>
                  <a:endParaRPr lang="en-US" noProof="1">
                    <a:latin typeface="Calibri" pitchFamily="-111" charset="0"/>
                  </a:endParaRPr>
                </a:p>
              </p:txBody>
            </p:sp>
            <p:sp>
              <p:nvSpPr>
                <p:cNvPr id="5157" name="Rectangle 446"/>
                <p:cNvSpPr>
                  <a:spLocks noChangeArrowheads="1"/>
                </p:cNvSpPr>
                <p:nvPr/>
              </p:nvSpPr>
              <p:spPr bwMode="auto">
                <a:xfrm>
                  <a:off x="3694616" y="2949958"/>
                  <a:ext cx="1709319" cy="457921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solidFill>
                    <a:srgbClr val="92D05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indent="-342900" algn="ctr">
                    <a:buFont typeface="Calibri" pitchFamily="-111" charset="0"/>
                    <a:buAutoNum type="arabicPeriod"/>
                  </a:pPr>
                  <a:endParaRPr lang="en-US" noProof="1">
                    <a:latin typeface="Calibri" pitchFamily="-111" charset="0"/>
                  </a:endParaRPr>
                </a:p>
              </p:txBody>
            </p:sp>
            <p:sp>
              <p:nvSpPr>
                <p:cNvPr id="5158" name="Rectangle 447"/>
                <p:cNvSpPr>
                  <a:spLocks noChangeArrowheads="1"/>
                </p:cNvSpPr>
                <p:nvPr/>
              </p:nvSpPr>
              <p:spPr bwMode="auto">
                <a:xfrm>
                  <a:off x="5405853" y="2949958"/>
                  <a:ext cx="1709319" cy="457921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solidFill>
                    <a:srgbClr val="92D05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indent="-342900" algn="ctr">
                    <a:buFont typeface="Calibri" pitchFamily="-111" charset="0"/>
                    <a:buAutoNum type="arabicPeriod"/>
                  </a:pPr>
                  <a:endParaRPr lang="en-US" noProof="1">
                    <a:latin typeface="Calibri" pitchFamily="-111" charset="0"/>
                  </a:endParaRPr>
                </a:p>
              </p:txBody>
            </p:sp>
            <p:sp>
              <p:nvSpPr>
                <p:cNvPr id="5159" name="Rectangle 448"/>
                <p:cNvSpPr>
                  <a:spLocks noChangeArrowheads="1"/>
                </p:cNvSpPr>
                <p:nvPr/>
              </p:nvSpPr>
              <p:spPr bwMode="auto">
                <a:xfrm>
                  <a:off x="7119009" y="2949958"/>
                  <a:ext cx="1709318" cy="457921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solidFill>
                    <a:srgbClr val="92D05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indent="-342900" algn="ctr">
                    <a:buFont typeface="Calibri" pitchFamily="-111" charset="0"/>
                    <a:buAutoNum type="arabicPeriod"/>
                  </a:pPr>
                  <a:endParaRPr lang="en-US" noProof="1">
                    <a:latin typeface="Calibri" pitchFamily="-111" charset="0"/>
                  </a:endParaRPr>
                </a:p>
              </p:txBody>
            </p:sp>
            <p:sp>
              <p:nvSpPr>
                <p:cNvPr id="5160" name="Rectangle 445"/>
                <p:cNvSpPr>
                  <a:spLocks noChangeArrowheads="1"/>
                </p:cNvSpPr>
                <p:nvPr/>
              </p:nvSpPr>
              <p:spPr bwMode="auto">
                <a:xfrm>
                  <a:off x="272143" y="2949958"/>
                  <a:ext cx="1707400" cy="457921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solidFill>
                    <a:srgbClr val="92D05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indent="-342900" algn="ctr">
                    <a:buFont typeface="Calibri" pitchFamily="-111" charset="0"/>
                    <a:buAutoNum type="arabicPeriod"/>
                  </a:pPr>
                  <a:endParaRPr lang="en-US" noProof="1">
                    <a:latin typeface="Calibri" pitchFamily="-111" charset="0"/>
                  </a:endParaRPr>
                </a:p>
              </p:txBody>
            </p:sp>
          </p:grpSp>
          <p:sp>
            <p:nvSpPr>
              <p:cNvPr id="5151" name="Rectangle 445"/>
              <p:cNvSpPr>
                <a:spLocks noChangeArrowheads="1"/>
              </p:cNvSpPr>
              <p:nvPr/>
            </p:nvSpPr>
            <p:spPr bwMode="auto">
              <a:xfrm>
                <a:off x="1833586" y="3556003"/>
                <a:ext cx="1412896" cy="300038"/>
              </a:xfrm>
              <a:prstGeom prst="rect">
                <a:avLst/>
              </a:prstGeom>
              <a:noFill/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indent="-342900" algn="ctr" defTabSz="914400"/>
                <a:r>
                  <a:rPr lang="en-US" noProof="1" smtClean="0">
                    <a:latin typeface="Calibri" pitchFamily="-111" charset="0"/>
                  </a:rPr>
                  <a:t>Year</a:t>
                </a:r>
                <a:endParaRPr lang="en-US" noProof="1">
                  <a:latin typeface="Calibri" pitchFamily="-111" charset="0"/>
                </a:endParaRPr>
              </a:p>
            </p:txBody>
          </p:sp>
          <p:sp>
            <p:nvSpPr>
              <p:cNvPr id="5152" name="Rectangle 446"/>
              <p:cNvSpPr>
                <a:spLocks noChangeArrowheads="1"/>
              </p:cNvSpPr>
              <p:nvPr/>
            </p:nvSpPr>
            <p:spPr bwMode="auto">
              <a:xfrm>
                <a:off x="3248070" y="3556003"/>
                <a:ext cx="1414484" cy="300038"/>
              </a:xfrm>
              <a:prstGeom prst="rect">
                <a:avLst/>
              </a:prstGeom>
              <a:noFill/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indent="-342900" algn="ctr" defTabSz="914400"/>
                <a:r>
                  <a:rPr lang="en-US" noProof="1" smtClean="0">
                    <a:latin typeface="Calibri" pitchFamily="-111" charset="0"/>
                  </a:rPr>
                  <a:t>Year</a:t>
                </a:r>
                <a:endParaRPr lang="en-US" noProof="1">
                  <a:latin typeface="Calibri" pitchFamily="-111" charset="0"/>
                </a:endParaRPr>
              </a:p>
            </p:txBody>
          </p:sp>
          <p:sp>
            <p:nvSpPr>
              <p:cNvPr id="5153" name="Rectangle 447"/>
              <p:cNvSpPr>
                <a:spLocks noChangeArrowheads="1"/>
              </p:cNvSpPr>
              <p:nvPr/>
            </p:nvSpPr>
            <p:spPr bwMode="auto">
              <a:xfrm>
                <a:off x="4664141" y="3556003"/>
                <a:ext cx="1414484" cy="300038"/>
              </a:xfrm>
              <a:prstGeom prst="rect">
                <a:avLst/>
              </a:prstGeom>
              <a:noFill/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indent="-342900" algn="ctr" defTabSz="914400"/>
                <a:r>
                  <a:rPr lang="en-US" noProof="1" smtClean="0">
                    <a:latin typeface="Calibri" pitchFamily="-111" charset="0"/>
                  </a:rPr>
                  <a:t>Year</a:t>
                </a:r>
                <a:endParaRPr lang="en-US" noProof="1">
                  <a:latin typeface="Calibri" pitchFamily="-111" charset="0"/>
                </a:endParaRPr>
              </a:p>
            </p:txBody>
          </p:sp>
          <p:sp>
            <p:nvSpPr>
              <p:cNvPr id="5154" name="Rectangle 448"/>
              <p:cNvSpPr>
                <a:spLocks noChangeArrowheads="1"/>
              </p:cNvSpPr>
              <p:nvPr/>
            </p:nvSpPr>
            <p:spPr bwMode="auto">
              <a:xfrm>
                <a:off x="6081801" y="3556003"/>
                <a:ext cx="1414483" cy="300038"/>
              </a:xfrm>
              <a:prstGeom prst="rect">
                <a:avLst/>
              </a:prstGeom>
              <a:noFill/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indent="-342900" algn="ctr" defTabSz="914400"/>
                <a:r>
                  <a:rPr lang="en-US" noProof="1" smtClean="0">
                    <a:latin typeface="Calibri" pitchFamily="-111" charset="0"/>
                  </a:rPr>
                  <a:t>Year</a:t>
                </a:r>
                <a:endParaRPr lang="en-US" noProof="1">
                  <a:latin typeface="Calibri" pitchFamily="-111" charset="0"/>
                </a:endParaRPr>
              </a:p>
            </p:txBody>
          </p:sp>
          <p:sp>
            <p:nvSpPr>
              <p:cNvPr id="5155" name="Rectangle 445"/>
              <p:cNvSpPr>
                <a:spLocks noChangeArrowheads="1"/>
              </p:cNvSpPr>
              <p:nvPr/>
            </p:nvSpPr>
            <p:spPr bwMode="auto">
              <a:xfrm>
                <a:off x="409577" y="3556003"/>
                <a:ext cx="1412896" cy="300038"/>
              </a:xfrm>
              <a:prstGeom prst="rect">
                <a:avLst/>
              </a:prstGeom>
              <a:noFill/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indent="-342900" algn="ctr" defTabSz="914400"/>
                <a:r>
                  <a:rPr lang="en-US" noProof="1" smtClean="0">
                    <a:latin typeface="Calibri" pitchFamily="-111" charset="0"/>
                  </a:rPr>
                  <a:t>Year</a:t>
                </a:r>
                <a:endParaRPr lang="en-US" noProof="1">
                  <a:latin typeface="Calibri" pitchFamily="-111" charset="0"/>
                </a:endParaRPr>
              </a:p>
            </p:txBody>
          </p:sp>
        </p:grpSp>
        <p:sp>
          <p:nvSpPr>
            <p:cNvPr id="5149" name="Rectangle 448"/>
            <p:cNvSpPr>
              <a:spLocks noChangeArrowheads="1"/>
            </p:cNvSpPr>
            <p:nvPr/>
          </p:nvSpPr>
          <p:spPr bwMode="auto">
            <a:xfrm>
              <a:off x="7450247" y="3556286"/>
              <a:ext cx="1414483" cy="300037"/>
            </a:xfrm>
            <a:prstGeom prst="rect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indent="-342900" algn="ctr" defTabSz="914400"/>
              <a:r>
                <a:rPr lang="en-US" noProof="1" smtClean="0">
                  <a:latin typeface="Calibri" pitchFamily="-111" charset="0"/>
                </a:rPr>
                <a:t>Year</a:t>
              </a:r>
              <a:endParaRPr lang="en-US" noProof="1">
                <a:latin typeface="Calibri" pitchFamily="-111" charset="0"/>
              </a:endParaRPr>
            </a:p>
          </p:txBody>
        </p:sp>
      </p:grpSp>
      <p:sp>
        <p:nvSpPr>
          <p:cNvPr id="5124" name="Rektangel 82"/>
          <p:cNvSpPr>
            <a:spLocks noChangeArrowheads="1"/>
          </p:cNvSpPr>
          <p:nvPr/>
        </p:nvSpPr>
        <p:spPr bwMode="auto">
          <a:xfrm>
            <a:off x="304800" y="1722438"/>
            <a:ext cx="1954213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400" b="1" noProof="1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This is an example text</a:t>
            </a:r>
          </a:p>
          <a:p>
            <a:pPr defTabSz="801688">
              <a:spcBef>
                <a:spcPct val="20000"/>
              </a:spcBef>
            </a:pPr>
            <a:r>
              <a:rPr lang="en-US" sz="1400" noProof="1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Go ahead an replace it with your own text. This is an example text.</a:t>
            </a:r>
          </a:p>
        </p:txBody>
      </p:sp>
      <p:sp>
        <p:nvSpPr>
          <p:cNvPr id="91" name="Nedadgående pil 90"/>
          <p:cNvSpPr>
            <a:spLocks noChangeArrowheads="1"/>
          </p:cNvSpPr>
          <p:nvPr/>
        </p:nvSpPr>
        <p:spPr bwMode="auto">
          <a:xfrm>
            <a:off x="898525" y="2746375"/>
            <a:ext cx="250825" cy="538163"/>
          </a:xfrm>
          <a:prstGeom prst="downArrow">
            <a:avLst>
              <a:gd name="adj1" fmla="val 50000"/>
              <a:gd name="adj2" fmla="val 50004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5126" name="Rektangel 91"/>
          <p:cNvSpPr>
            <a:spLocks noChangeArrowheads="1"/>
          </p:cNvSpPr>
          <p:nvPr/>
        </p:nvSpPr>
        <p:spPr bwMode="auto">
          <a:xfrm>
            <a:off x="2830513" y="1722438"/>
            <a:ext cx="1954212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400" b="1" noProof="1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This is an example text</a:t>
            </a:r>
          </a:p>
          <a:p>
            <a:pPr defTabSz="801688">
              <a:spcBef>
                <a:spcPct val="20000"/>
              </a:spcBef>
            </a:pPr>
            <a:r>
              <a:rPr lang="en-US" sz="1400" noProof="1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Go ahead an replace it with your own text. This is an example text.</a:t>
            </a:r>
          </a:p>
        </p:txBody>
      </p:sp>
      <p:sp>
        <p:nvSpPr>
          <p:cNvPr id="93" name="Nedadgående pil 92"/>
          <p:cNvSpPr>
            <a:spLocks noChangeArrowheads="1"/>
          </p:cNvSpPr>
          <p:nvPr/>
        </p:nvSpPr>
        <p:spPr bwMode="auto">
          <a:xfrm>
            <a:off x="3522663" y="2746375"/>
            <a:ext cx="249237" cy="538163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5128" name="Rektangel 93"/>
          <p:cNvSpPr>
            <a:spLocks noChangeArrowheads="1"/>
          </p:cNvSpPr>
          <p:nvPr/>
        </p:nvSpPr>
        <p:spPr bwMode="auto">
          <a:xfrm>
            <a:off x="5638800" y="1689100"/>
            <a:ext cx="1954213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400" b="1" noProof="1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This is an example text</a:t>
            </a:r>
          </a:p>
          <a:p>
            <a:pPr defTabSz="801688">
              <a:spcBef>
                <a:spcPct val="20000"/>
              </a:spcBef>
            </a:pPr>
            <a:r>
              <a:rPr lang="en-US" sz="1400" noProof="1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Go ahead an replace it with your own text. This is an example text.</a:t>
            </a:r>
          </a:p>
        </p:txBody>
      </p:sp>
      <p:sp>
        <p:nvSpPr>
          <p:cNvPr id="95" name="Nedadgående pil 94"/>
          <p:cNvSpPr>
            <a:spLocks noChangeArrowheads="1"/>
          </p:cNvSpPr>
          <p:nvPr/>
        </p:nvSpPr>
        <p:spPr bwMode="auto">
          <a:xfrm>
            <a:off x="6330950" y="2713038"/>
            <a:ext cx="249238" cy="538162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5130" name="Rektangel 95"/>
          <p:cNvSpPr>
            <a:spLocks noChangeArrowheads="1"/>
          </p:cNvSpPr>
          <p:nvPr/>
        </p:nvSpPr>
        <p:spPr bwMode="auto">
          <a:xfrm>
            <a:off x="1370013" y="4175125"/>
            <a:ext cx="1954212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400" b="1" noProof="1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This is an example text</a:t>
            </a:r>
          </a:p>
          <a:p>
            <a:pPr defTabSz="801688">
              <a:spcBef>
                <a:spcPct val="20000"/>
              </a:spcBef>
            </a:pPr>
            <a:r>
              <a:rPr lang="en-US" sz="1400" noProof="1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Go ahead an replace it with your own text. This is an example text.</a:t>
            </a:r>
          </a:p>
        </p:txBody>
      </p:sp>
      <p:sp>
        <p:nvSpPr>
          <p:cNvPr id="97" name="Nedadgående pil 96"/>
          <p:cNvSpPr>
            <a:spLocks noChangeArrowheads="1"/>
          </p:cNvSpPr>
          <p:nvPr/>
        </p:nvSpPr>
        <p:spPr bwMode="auto">
          <a:xfrm rot="10800000">
            <a:off x="2149475" y="3567113"/>
            <a:ext cx="249238" cy="538162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5132" name="Rektangel 98"/>
          <p:cNvSpPr>
            <a:spLocks noChangeArrowheads="1"/>
          </p:cNvSpPr>
          <p:nvPr/>
        </p:nvSpPr>
        <p:spPr bwMode="auto">
          <a:xfrm>
            <a:off x="4189413" y="4197350"/>
            <a:ext cx="1954212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400" b="1" noProof="1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This is an example text</a:t>
            </a:r>
          </a:p>
          <a:p>
            <a:pPr defTabSz="801688">
              <a:spcBef>
                <a:spcPct val="20000"/>
              </a:spcBef>
            </a:pPr>
            <a:r>
              <a:rPr lang="en-US" sz="1400" noProof="1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Go ahead an replace it with your own text. This is an example text.</a:t>
            </a:r>
          </a:p>
        </p:txBody>
      </p:sp>
      <p:sp>
        <p:nvSpPr>
          <p:cNvPr id="100" name="Nedadgående pil 99"/>
          <p:cNvSpPr>
            <a:spLocks noChangeArrowheads="1"/>
          </p:cNvSpPr>
          <p:nvPr/>
        </p:nvSpPr>
        <p:spPr bwMode="auto">
          <a:xfrm rot="10800000">
            <a:off x="4968875" y="3587750"/>
            <a:ext cx="249238" cy="538163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5134" name="Rektangel 100"/>
          <p:cNvSpPr>
            <a:spLocks noChangeArrowheads="1"/>
          </p:cNvSpPr>
          <p:nvPr/>
        </p:nvSpPr>
        <p:spPr bwMode="auto">
          <a:xfrm>
            <a:off x="6856413" y="4179888"/>
            <a:ext cx="1954212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400" b="1" noProof="1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This is an example text</a:t>
            </a:r>
          </a:p>
          <a:p>
            <a:pPr defTabSz="801688">
              <a:spcBef>
                <a:spcPct val="20000"/>
              </a:spcBef>
            </a:pPr>
            <a:r>
              <a:rPr lang="en-US" sz="1400" noProof="1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Go ahead an replace it with your own text. This is an example text.</a:t>
            </a:r>
          </a:p>
        </p:txBody>
      </p:sp>
      <p:sp>
        <p:nvSpPr>
          <p:cNvPr id="41" name="Nedadgående pil 40"/>
          <p:cNvSpPr>
            <a:spLocks noChangeArrowheads="1"/>
          </p:cNvSpPr>
          <p:nvPr/>
        </p:nvSpPr>
        <p:spPr bwMode="auto">
          <a:xfrm rot="10800000">
            <a:off x="7635875" y="3570288"/>
            <a:ext cx="249238" cy="538162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B0036"/>
              </a:gs>
              <a:gs pos="100000">
                <a:srgbClr val="C00000"/>
              </a:gs>
            </a:gsLst>
            <a:lin ang="5400000" scaled="1"/>
          </a:gra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 noProof="1">
              <a:solidFill>
                <a:srgbClr val="FFFFFF"/>
              </a:solidFill>
              <a:latin typeface="Calibri" pitchFamily="-111" charset="0"/>
            </a:endParaRPr>
          </a:p>
        </p:txBody>
      </p:sp>
      <p:grpSp>
        <p:nvGrpSpPr>
          <p:cNvPr id="5137" name="Grupper 22"/>
          <p:cNvGrpSpPr>
            <a:grpSpLocks/>
          </p:cNvGrpSpPr>
          <p:nvPr/>
        </p:nvGrpSpPr>
        <p:grpSpPr bwMode="auto">
          <a:xfrm>
            <a:off x="-38100" y="5532438"/>
            <a:ext cx="9296400" cy="1325562"/>
            <a:chOff x="-38100" y="5366940"/>
            <a:chExt cx="9296400" cy="1325917"/>
          </a:xfrm>
        </p:grpSpPr>
        <p:grpSp>
          <p:nvGrpSpPr>
            <p:cNvPr id="5139" name="Grupper 5"/>
            <p:cNvGrpSpPr>
              <a:grpSpLocks/>
            </p:cNvGrpSpPr>
            <p:nvPr/>
          </p:nvGrpSpPr>
          <p:grpSpPr bwMode="auto">
            <a:xfrm>
              <a:off x="-38100" y="5366940"/>
              <a:ext cx="9296400" cy="1325917"/>
              <a:chOff x="-38100" y="5366940"/>
              <a:chExt cx="9296400" cy="1325917"/>
            </a:xfrm>
          </p:grpSpPr>
          <p:sp>
            <p:nvSpPr>
              <p:cNvPr id="5141" name="Rektangel 54"/>
              <p:cNvSpPr>
                <a:spLocks noChangeArrowheads="1"/>
              </p:cNvSpPr>
              <p:nvPr/>
            </p:nvSpPr>
            <p:spPr bwMode="auto">
              <a:xfrm>
                <a:off x="-3175" y="5549551"/>
                <a:ext cx="9226550" cy="1143306"/>
              </a:xfrm>
              <a:prstGeom prst="rect">
                <a:avLst/>
              </a:prstGeom>
              <a:gradFill rotWithShape="1">
                <a:gsLst>
                  <a:gs pos="0">
                    <a:srgbClr val="171717"/>
                  </a:gs>
                  <a:gs pos="100000">
                    <a:srgbClr val="3A3A3A"/>
                  </a:gs>
                </a:gsLst>
                <a:lin ang="5400000"/>
              </a:gradFill>
              <a:ln w="9525">
                <a:solidFill>
                  <a:srgbClr val="171717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bri" pitchFamily="-111" charset="0"/>
                </a:endParaRPr>
              </a:p>
            </p:txBody>
          </p:sp>
          <p:grpSp>
            <p:nvGrpSpPr>
              <p:cNvPr id="5142" name="Grupper 13"/>
              <p:cNvGrpSpPr>
                <a:grpSpLocks/>
              </p:cNvGrpSpPr>
              <p:nvPr/>
            </p:nvGrpSpPr>
            <p:grpSpPr bwMode="auto">
              <a:xfrm>
                <a:off x="-38100" y="5366940"/>
                <a:ext cx="9296400" cy="212782"/>
                <a:chOff x="0" y="1536700"/>
                <a:chExt cx="9144000" cy="317275"/>
              </a:xfrm>
            </p:grpSpPr>
            <p:sp>
              <p:nvSpPr>
                <p:cNvPr id="5143" name="Rektangel 58"/>
                <p:cNvSpPr>
                  <a:spLocks noChangeArrowheads="1"/>
                </p:cNvSpPr>
                <p:nvPr/>
              </p:nvSpPr>
              <p:spPr bwMode="auto">
                <a:xfrm>
                  <a:off x="0" y="1536700"/>
                  <a:ext cx="9144000" cy="317275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  <a:latin typeface="Calibri" pitchFamily="-111" charset="0"/>
                  </a:endParaRPr>
                </a:p>
              </p:txBody>
            </p:sp>
            <p:sp>
              <p:nvSpPr>
                <p:cNvPr id="47" name="Rektangel 59"/>
                <p:cNvSpPr/>
                <p:nvPr/>
              </p:nvSpPr>
              <p:spPr>
                <a:xfrm>
                  <a:off x="0" y="1574800"/>
                  <a:ext cx="9144000" cy="152400"/>
                </a:xfrm>
                <a:prstGeom prst="rect">
                  <a:avLst/>
                </a:prstGeom>
                <a:gradFill rotWithShape="1">
                  <a:gsLst>
                    <a:gs pos="100000">
                      <a:srgbClr val="FFFCF9">
                        <a:alpha val="79000"/>
                      </a:srgbClr>
                    </a:gs>
                    <a:gs pos="0">
                      <a:srgbClr val="E6E6E6">
                        <a:tint val="50000"/>
                        <a:shade val="100000"/>
                        <a:satMod val="350000"/>
                        <a:alpha val="0"/>
                      </a:srgbClr>
                    </a:gs>
                  </a:gsLst>
                  <a:lin ang="16200000" scaled="0"/>
                </a:gradFill>
                <a:ln w="952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Calibri" pitchFamily="-111" charset="0"/>
                  </a:endParaRPr>
                </a:p>
              </p:txBody>
            </p:sp>
          </p:grpSp>
        </p:grpSp>
        <p:sp>
          <p:nvSpPr>
            <p:cNvPr id="5140" name="Text Box 17"/>
            <p:cNvSpPr txBox="1">
              <a:spLocks noChangeArrowheads="1"/>
            </p:cNvSpPr>
            <p:nvPr/>
          </p:nvSpPr>
          <p:spPr bwMode="auto">
            <a:xfrm>
              <a:off x="2711450" y="5762333"/>
              <a:ext cx="3746500" cy="701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defTabSz="801688">
                <a:spcBef>
                  <a:spcPct val="20000"/>
                </a:spcBef>
              </a:pPr>
              <a:r>
                <a:rPr lang="en-US" sz="4400" dirty="0" smtClean="0">
                  <a:solidFill>
                    <a:srgbClr val="FFFFFF"/>
                  </a:solidFill>
                  <a:latin typeface="Calibri" pitchFamily="-111" charset="0"/>
                  <a:cs typeface="Arial" charset="0"/>
                </a:rPr>
                <a:t>Timeline</a:t>
              </a:r>
              <a:endParaRPr lang="en-US" sz="4400" dirty="0">
                <a:solidFill>
                  <a:srgbClr val="FFFFFF"/>
                </a:solidFill>
                <a:latin typeface="Calibri" pitchFamily="-111" charset="0"/>
                <a:cs typeface="Arial" charset="0"/>
              </a:endParaRPr>
            </a:p>
          </p:txBody>
        </p:sp>
      </p:grp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266700" y="18040"/>
            <a:ext cx="8229600" cy="9906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9pPr>
          </a:lstStyle>
          <a:p>
            <a:pPr eaLnBrk="0" hangingPunct="0"/>
            <a:r>
              <a:rPr lang="en-US" sz="2400" dirty="0" smtClean="0">
                <a:solidFill>
                  <a:srgbClr val="FF0000"/>
                </a:solidFill>
              </a:rPr>
              <a:t>Task 9 (intermediate</a:t>
            </a:r>
            <a:r>
              <a:rPr lang="en-US" sz="2400" dirty="0">
                <a:solidFill>
                  <a:srgbClr val="FF0000"/>
                </a:solidFill>
              </a:rPr>
              <a:t>):  Try to create a </a:t>
            </a:r>
            <a:r>
              <a:rPr lang="en-US" sz="2400" dirty="0" smtClean="0">
                <a:solidFill>
                  <a:srgbClr val="FF0000"/>
                </a:solidFill>
              </a:rPr>
              <a:t>made up timeline </a:t>
            </a:r>
            <a:r>
              <a:rPr lang="en-US" sz="2400" dirty="0">
                <a:solidFill>
                  <a:srgbClr val="FF0000"/>
                </a:solidFill>
              </a:rPr>
              <a:t>about </a:t>
            </a:r>
            <a:r>
              <a:rPr lang="en-US" sz="2400" dirty="0" smtClean="0">
                <a:solidFill>
                  <a:srgbClr val="FF0000"/>
                </a:solidFill>
              </a:rPr>
              <a:t>Footprints.  Add images and animations.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8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igi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400</Words>
  <Application>Microsoft Office PowerPoint</Application>
  <PresentationFormat>On-screen Show (4:3)</PresentationFormat>
  <Paragraphs>53</Paragraphs>
  <Slides>11</Slides>
  <Notes>9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Origin</vt:lpstr>
      <vt:lpstr>Task 1(easy):  Try to remove the white background from these images.</vt:lpstr>
      <vt:lpstr>Task 2(easy):  Using the Format Painter tool duplicate the style of Image 1 onto the other images.</vt:lpstr>
      <vt:lpstr>Task 3(intermediate):  Try  move Image 1 to the blue circle using animation.</vt:lpstr>
      <vt:lpstr>Task 4(easy):  Try to draw on the images with the Pen tool. Circle the 5 differences.</vt:lpstr>
      <vt:lpstr>Task 5(intermediate):  Try to create animated triggers with the 2 images below.  </vt:lpstr>
      <vt:lpstr>Task 6(intermediate):  Change the bulleted list into a graphic organizer using SmartArt.</vt:lpstr>
      <vt:lpstr>Task 7(advanced):  Insert any video from YouTube</vt:lpstr>
      <vt:lpstr>Task 8(advanced):  (1) Copy and paste the video from slide 7 into this slide. (2)Trim the video to 30 seconds, (2) Change the first frame that is viewed using a Poster Frame.</vt:lpstr>
      <vt:lpstr>PowerPoint Presentation</vt:lpstr>
      <vt:lpstr>PowerPoint Presentation</vt:lpstr>
      <vt:lpstr>Task 11(highly advanced):  Link this image to a Google Earth file showing the location of your school.</vt:lpstr>
    </vt:vector>
  </TitlesOfParts>
  <Company>Central Bucks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Task 1(easy):  Try to remove the white background from these images.</dc:title>
  <dc:creator>JAFFE, JASON</dc:creator>
  <cp:lastModifiedBy>JAFFE, JASON</cp:lastModifiedBy>
  <cp:revision>8</cp:revision>
  <dcterms:created xsi:type="dcterms:W3CDTF">2013-09-15T20:18:10Z</dcterms:created>
  <dcterms:modified xsi:type="dcterms:W3CDTF">2013-09-19T00:50:57Z</dcterms:modified>
</cp:coreProperties>
</file>